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</p:sldIdLst>
  <p:sldSz cx="18288000" cy="10287000"/>
  <p:notesSz cx="6858000" cy="9144000"/>
  <p:embeddedFontLst>
    <p:embeddedFont>
      <p:font typeface="Archivo Black" panose="020B0604020202020204" charset="0"/>
      <p:regular r:id="rId34"/>
    </p:embeddedFont>
    <p:embeddedFont>
      <p:font typeface="Arimo Bold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Garet" panose="020B0604020202020204" charset="0"/>
      <p:regular r:id="rId40"/>
    </p:embeddedFont>
    <p:embeddedFont>
      <p:font typeface="Garet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D6E46-ABE9-463A-8506-616792CA8CAD}" type="datetimeFigureOut">
              <a:rPr lang="en-SG" smtClean="0"/>
              <a:t>5/12/2025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EC5F-0C87-43CA-AB1B-991FBE6D2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27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1EC5F-0C87-43CA-AB1B-991FBE6D235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274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1EC5F-0C87-43CA-AB1B-991FBE6D235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11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olescogentix.streamlit.ap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lescogentix.streamlit.app" TargetMode="External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lescogentix.streamlit.ap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569274"/>
            <a:ext cx="3366096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9"/>
              </a:lnSpc>
              <a:spcBef>
                <a:spcPct val="0"/>
              </a:spcBef>
            </a:pPr>
            <a:r>
              <a:rPr lang="en-US" sz="2099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TOOLS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937676"/>
            <a:ext cx="3366096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9"/>
              </a:lnSpc>
              <a:spcBef>
                <a:spcPct val="0"/>
              </a:spcBef>
            </a:pPr>
            <a:r>
              <a:rPr lang="en-US" sz="2099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Pandas, Statsmodels, Scikit-learn, LightGBM, Streamlit 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73269" y="8569274"/>
            <a:ext cx="3366096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9"/>
              </a:lnSpc>
              <a:spcBef>
                <a:spcPct val="0"/>
              </a:spcBef>
            </a:pPr>
            <a:r>
              <a:rPr lang="en-US" sz="2099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3269" y="8937676"/>
            <a:ext cx="3366096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0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Jei Akash M A</a:t>
            </a:r>
          </a:p>
          <a:p>
            <a:pPr marL="0" lvl="0" indent="0" algn="l">
              <a:lnSpc>
                <a:spcPts val="2729"/>
              </a:lnSpc>
              <a:spcBef>
                <a:spcPct val="0"/>
              </a:spcBef>
            </a:pPr>
            <a:r>
              <a:rPr lang="en-US" sz="20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Mithun V 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240" y="3339645"/>
            <a:ext cx="17915816" cy="338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</a:t>
            </a:r>
            <a:r>
              <a:rPr lang="en-US" sz="10885" u="none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OGENTIX HR ANALYTICS CASE STUDY</a:t>
            </a:r>
          </a:p>
          <a:p>
            <a:pPr marL="0" lvl="0" indent="0" algn="ctr">
              <a:lnSpc>
                <a:spcPts val="8490"/>
              </a:lnSpc>
              <a:spcBef>
                <a:spcPct val="0"/>
              </a:spcBef>
            </a:pPr>
            <a:endParaRPr lang="en-US" sz="10885" u="none" spc="-859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SG" dirty="0"/>
          </a:p>
        </p:txBody>
      </p:sp>
      <p:sp>
        <p:nvSpPr>
          <p:cNvPr id="3" name="Freeform 3"/>
          <p:cNvSpPr/>
          <p:nvPr/>
        </p:nvSpPr>
        <p:spPr>
          <a:xfrm>
            <a:off x="9872375" y="5732531"/>
            <a:ext cx="7554844" cy="4296818"/>
          </a:xfrm>
          <a:custGeom>
            <a:avLst/>
            <a:gdLst/>
            <a:ahLst/>
            <a:cxnLst/>
            <a:rect l="l" t="t" r="r" b="b"/>
            <a:pathLst>
              <a:path w="7554844" h="4296818">
                <a:moveTo>
                  <a:pt x="0" y="0"/>
                </a:moveTo>
                <a:lnTo>
                  <a:pt x="7554845" y="0"/>
                </a:lnTo>
                <a:lnTo>
                  <a:pt x="7554845" y="4296818"/>
                </a:lnTo>
                <a:lnTo>
                  <a:pt x="0" y="429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85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Q2: Model Performance Summary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5228" y="2230260"/>
            <a:ext cx="12622062" cy="1853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</a:pPr>
            <a:r>
              <a:rPr lang="en-US" sz="2299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LightGBM</a:t>
            </a:r>
            <a:r>
              <a:rPr lang="en-US" sz="22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CV Results (Final):</a:t>
            </a:r>
          </a:p>
          <a:p>
            <a:pPr marL="496569" lvl="1" indent="-248284" algn="l">
              <a:lnSpc>
                <a:spcPts val="2943"/>
              </a:lnSpc>
              <a:buFont typeface="Arial"/>
              <a:buChar char="•"/>
            </a:pPr>
            <a:r>
              <a:rPr lang="en-US" sz="22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AUC ≈ 0.54</a:t>
            </a:r>
          </a:p>
          <a:p>
            <a:pPr marL="496569" lvl="1" indent="-248284" algn="l">
              <a:lnSpc>
                <a:spcPts val="2943"/>
              </a:lnSpc>
              <a:buFont typeface="Arial"/>
              <a:buChar char="•"/>
            </a:pPr>
            <a:r>
              <a:rPr lang="en-US" sz="22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PR-AUC ≈ 0.43</a:t>
            </a:r>
          </a:p>
          <a:p>
            <a:pPr marL="496569" lvl="1" indent="-248284" algn="l">
              <a:lnSpc>
                <a:spcPts val="2943"/>
              </a:lnSpc>
              <a:buFont typeface="Arial"/>
              <a:buChar char="•"/>
            </a:pPr>
            <a:r>
              <a:rPr lang="en-US" sz="22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Precision@Top10% ≈ 0.45–0.50</a:t>
            </a:r>
          </a:p>
          <a:p>
            <a:pPr algn="l">
              <a:lnSpc>
                <a:spcPts val="2943"/>
              </a:lnSpc>
            </a:pPr>
            <a:endParaRPr lang="en-US" sz="22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436108" y="4286365"/>
            <a:ext cx="11241701" cy="2453742"/>
            <a:chOff x="0" y="0"/>
            <a:chExt cx="14988934" cy="32716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4988934" cy="271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Interpretation: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Promotion decisions are complex → data lacks clear signals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Some signal captured through tenure, salary percentiles, and encoded manager factors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072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228" y="6914579"/>
            <a:ext cx="7104009" cy="1531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317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Top Features:</a:t>
            </a:r>
          </a:p>
          <a:p>
            <a:pPr algn="l">
              <a:lnSpc>
                <a:spcPts val="3012"/>
              </a:lnSpc>
            </a:pPr>
            <a:r>
              <a:rPr lang="en-US" sz="2317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BonusPercent</a:t>
            </a:r>
            <a:r>
              <a:rPr lang="en-US" sz="23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317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EngagementScore</a:t>
            </a:r>
            <a:r>
              <a:rPr lang="en-US" sz="23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317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YearsAtCompany</a:t>
            </a:r>
            <a:r>
              <a:rPr lang="en-US" sz="23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317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SalaryRolePct</a:t>
            </a:r>
            <a:endParaRPr lang="en-US" sz="2317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012"/>
              </a:lnSpc>
              <a:spcBef>
                <a:spcPct val="0"/>
              </a:spcBef>
            </a:pPr>
            <a:endParaRPr lang="en-US" sz="2317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08793" y="6361703"/>
            <a:ext cx="7104009" cy="38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2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672" y="3481070"/>
            <a:ext cx="7541716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Methods</a:t>
            </a:r>
          </a:p>
          <a:p>
            <a:pPr marL="539748" lvl="1" indent="-269874" algn="l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Heatmaps for Training × Tenure interactions</a:t>
            </a:r>
          </a:p>
          <a:p>
            <a:pPr marL="539748" lvl="1" indent="-269874" algn="l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Spearman correlations</a:t>
            </a:r>
          </a:p>
          <a:p>
            <a:pPr marL="539748" lvl="1" indent="-269874" algn="l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Kruskal-Wallis tests</a:t>
            </a:r>
          </a:p>
          <a:p>
            <a:pPr marL="539748" lvl="1" indent="-269874" algn="l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Logistic Regression</a:t>
            </a:r>
          </a:p>
          <a:p>
            <a:pPr marL="539748" lvl="1" indent="-269874" algn="l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Random Forest</a:t>
            </a:r>
          </a:p>
          <a:p>
            <a:pPr algn="l">
              <a:lnSpc>
                <a:spcPts val="31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747829" y="4519295"/>
            <a:ext cx="11943399" cy="5389459"/>
          </a:xfrm>
          <a:custGeom>
            <a:avLst/>
            <a:gdLst/>
            <a:ahLst/>
            <a:cxnLst/>
            <a:rect l="l" t="t" r="r" b="b"/>
            <a:pathLst>
              <a:path w="11943399" h="5389459">
                <a:moveTo>
                  <a:pt x="0" y="0"/>
                </a:moveTo>
                <a:lnTo>
                  <a:pt x="11943400" y="0"/>
                </a:lnTo>
                <a:lnTo>
                  <a:pt x="11943400" y="5389459"/>
                </a:lnTo>
                <a:lnTo>
                  <a:pt x="0" y="5389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7776" y="134760"/>
            <a:ext cx="1865698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Q3: Performance Drivers (Setup)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8793" y="2307336"/>
            <a:ext cx="12622062" cy="119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23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</a:p>
          <a:p>
            <a:pPr algn="l">
              <a:lnSpc>
                <a:spcPts val="3071"/>
              </a:lnSpc>
            </a:pPr>
            <a:r>
              <a:rPr lang="en-US" sz="23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Identify which factors influence high performance (PerformanceRating ≥ 4).</a:t>
            </a:r>
          </a:p>
          <a:p>
            <a:pPr algn="l">
              <a:lnSpc>
                <a:spcPts val="3583"/>
              </a:lnSpc>
            </a:pPr>
            <a:endParaRPr lang="en-US" sz="239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33208"/>
              </p:ext>
            </p:extLst>
          </p:nvPr>
        </p:nvGraphicFramePr>
        <p:xfrm>
          <a:off x="6088666" y="2772479"/>
          <a:ext cx="7315200" cy="6991352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5458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Factor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939"/>
                        </a:lnSpc>
                      </a:pPr>
                      <a:r>
                        <a:rPr lang="en-US" sz="20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ρ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p-value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458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 err="1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TrainingHoursLastYear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+0.007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458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 err="1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YearsAtCompany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-0.009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0.36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4760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Salary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+0.003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4760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BonusPercent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-0.004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0.63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5458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EngagementScore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+0.003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Q3: Correlation Results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71063" y="2041523"/>
            <a:ext cx="5316899" cy="102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7"/>
              </a:lnSpc>
            </a:pPr>
            <a:r>
              <a:rPr lang="en-US" sz="327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Spearman Correlations</a:t>
            </a:r>
          </a:p>
          <a:p>
            <a:pPr algn="l">
              <a:lnSpc>
                <a:spcPts val="4197"/>
              </a:lnSpc>
            </a:pPr>
            <a:endParaRPr lang="en-US" sz="3279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21293" y="2915744"/>
            <a:ext cx="8630971" cy="4056556"/>
          </a:xfrm>
          <a:custGeom>
            <a:avLst/>
            <a:gdLst/>
            <a:ahLst/>
            <a:cxnLst/>
            <a:rect l="l" t="t" r="r" b="b"/>
            <a:pathLst>
              <a:path w="8630971" h="4056556">
                <a:moveTo>
                  <a:pt x="0" y="0"/>
                </a:moveTo>
                <a:lnTo>
                  <a:pt x="8630971" y="0"/>
                </a:lnTo>
                <a:lnTo>
                  <a:pt x="8630971" y="4056557"/>
                </a:lnTo>
                <a:lnTo>
                  <a:pt x="0" y="4056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Q3: Categorical Factors (Kruskal-Wallis)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5228" y="2661670"/>
            <a:ext cx="12622062" cy="159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Results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Location_Clean</a:t>
            </a: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p = 0.009 → significant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Gender, Role, Department: not significant</a:t>
            </a:r>
          </a:p>
          <a:p>
            <a:pPr algn="l">
              <a:lnSpc>
                <a:spcPts val="3199"/>
              </a:lnSpc>
            </a:pP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25228" y="4489413"/>
            <a:ext cx="11241701" cy="3272892"/>
            <a:chOff x="0" y="0"/>
            <a:chExt cx="14988934" cy="43638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4988934" cy="380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Interpretation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Location differences may reflect:</a:t>
              </a:r>
            </a:p>
            <a:p>
              <a:pPr marL="1079496" lvl="2" indent="-359832" algn="l">
                <a:lnSpc>
                  <a:spcPts val="3249"/>
                </a:lnSpc>
                <a:buFont typeface="Arial"/>
                <a:buChar char="⚬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Different project types</a:t>
              </a:r>
            </a:p>
            <a:p>
              <a:pPr marL="1079496" lvl="2" indent="-359832" algn="l">
                <a:lnSpc>
                  <a:spcPts val="3249"/>
                </a:lnSpc>
                <a:buFont typeface="Arial"/>
                <a:buChar char="⚬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Market expectations</a:t>
              </a:r>
            </a:p>
            <a:p>
              <a:pPr marL="1079496" lvl="2" indent="-359832" algn="l">
                <a:lnSpc>
                  <a:spcPts val="3249"/>
                </a:lnSpc>
                <a:buFont typeface="Arial"/>
                <a:buChar char="⚬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Varying manager scoring tendencies</a:t>
              </a:r>
            </a:p>
            <a:p>
              <a:pPr algn="l">
                <a:lnSpc>
                  <a:spcPts val="3249"/>
                </a:lnSpc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994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79113" y="2186918"/>
            <a:ext cx="8255726" cy="5913164"/>
          </a:xfrm>
          <a:custGeom>
            <a:avLst/>
            <a:gdLst/>
            <a:ahLst/>
            <a:cxnLst/>
            <a:rect l="l" t="t" r="r" b="b"/>
            <a:pathLst>
              <a:path w="8255726" h="5913164">
                <a:moveTo>
                  <a:pt x="0" y="0"/>
                </a:moveTo>
                <a:lnTo>
                  <a:pt x="8255726" y="0"/>
                </a:lnTo>
                <a:lnTo>
                  <a:pt x="8255726" y="5913164"/>
                </a:lnTo>
                <a:lnTo>
                  <a:pt x="0" y="5913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Q3: Predictive Modeling (High Performance)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8793" y="2636207"/>
            <a:ext cx="12622062" cy="159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Logistic Regression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AUC ≈ 0.50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Weak predictive power</a:t>
            </a:r>
          </a:p>
          <a:p>
            <a:pPr algn="l">
              <a:lnSpc>
                <a:spcPts val="3199"/>
              </a:lnSpc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308793" y="4438487"/>
            <a:ext cx="11241701" cy="2087982"/>
            <a:chOff x="0" y="0"/>
            <a:chExt cx="14988934" cy="278397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4988934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Random Forest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AUC ≈ 0.51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Precision@10% ≈ 0.36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51634"/>
              <a:ext cx="14988934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8793" y="6361703"/>
            <a:ext cx="7104009" cy="3682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51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  <a:p>
            <a:pPr algn="l">
              <a:lnSpc>
                <a:spcPts val="3272"/>
              </a:lnSpc>
            </a:pPr>
            <a:r>
              <a:rPr lang="en-US" sz="251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➡️ </a:t>
            </a: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Model cannot reliably predict high performance</a:t>
            </a:r>
          </a:p>
          <a:p>
            <a:pPr algn="l">
              <a:lnSpc>
                <a:spcPts val="3272"/>
              </a:lnSpc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➡️ Performance ratings appear subjective or role-specific</a:t>
            </a:r>
          </a:p>
          <a:p>
            <a:pPr algn="l">
              <a:lnSpc>
                <a:spcPts val="3272"/>
              </a:lnSpc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➡️ EngagementScore does not strongly align with performance</a:t>
            </a:r>
          </a:p>
          <a:p>
            <a:pPr algn="l">
              <a:lnSpc>
                <a:spcPts val="3272"/>
              </a:lnSpc>
            </a:pPr>
            <a:endParaRPr lang="en-US" sz="25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272"/>
              </a:lnSpc>
              <a:spcBef>
                <a:spcPct val="0"/>
              </a:spcBef>
            </a:pPr>
            <a:endParaRPr lang="en-US" sz="25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Q3: Training vs Tenure Heatmap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5228" y="2661670"/>
            <a:ext cx="12622062" cy="159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Insight</a:t>
            </a:r>
          </a:p>
          <a:p>
            <a:pPr algn="l">
              <a:lnSpc>
                <a:spcPts val="31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Heatmap shows average performance across TrainingHours bins and YearsAtCompany bins.</a:t>
            </a:r>
          </a:p>
          <a:p>
            <a:pPr algn="l">
              <a:lnSpc>
                <a:spcPts val="3199"/>
              </a:lnSpc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25228" y="4489413"/>
            <a:ext cx="7323003" cy="2453742"/>
            <a:chOff x="0" y="0"/>
            <a:chExt cx="9764004" cy="32716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9764004" cy="271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Observed Pattern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No consistent upward trend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Moderate training hours show slightly higher performance but not strongly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07259"/>
              <a:ext cx="976400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5228" y="6914579"/>
            <a:ext cx="7104009" cy="2285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31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  <a:p>
            <a:pPr algn="l">
              <a:lnSpc>
                <a:spcPts val="3012"/>
              </a:lnSpc>
            </a:pPr>
            <a:r>
              <a:rPr lang="en-US" sz="231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➡️ </a:t>
            </a:r>
            <a:r>
              <a:rPr lang="en-US" sz="23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Increasing training alone may not improve performance</a:t>
            </a:r>
          </a:p>
          <a:p>
            <a:pPr algn="l">
              <a:lnSpc>
                <a:spcPts val="3012"/>
              </a:lnSpc>
            </a:pPr>
            <a:r>
              <a:rPr lang="en-US" sz="23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➡️ Role alignment and manager coaching may matter more</a:t>
            </a:r>
          </a:p>
          <a:p>
            <a:pPr marL="0" lvl="0" indent="0" algn="l">
              <a:lnSpc>
                <a:spcPts val="3012"/>
              </a:lnSpc>
              <a:spcBef>
                <a:spcPct val="0"/>
              </a:spcBef>
            </a:pPr>
            <a:endParaRPr lang="en-US" sz="23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629238" y="4255520"/>
            <a:ext cx="9399173" cy="4883680"/>
          </a:xfrm>
          <a:custGeom>
            <a:avLst/>
            <a:gdLst/>
            <a:ahLst/>
            <a:cxnLst/>
            <a:rect l="l" t="t" r="r" b="b"/>
            <a:pathLst>
              <a:path w="9399173" h="4883680">
                <a:moveTo>
                  <a:pt x="0" y="0"/>
                </a:moveTo>
                <a:lnTo>
                  <a:pt x="9399173" y="0"/>
                </a:lnTo>
                <a:lnTo>
                  <a:pt x="9399173" y="4883680"/>
                </a:lnTo>
                <a:lnTo>
                  <a:pt x="0" y="4883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8251" y="153810"/>
            <a:ext cx="18656980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Q4: Compensation vs Performance (Objective)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5228" y="2661670"/>
            <a:ext cx="12622062" cy="246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</a:t>
            </a:r>
          </a:p>
          <a:p>
            <a:pPr algn="l">
              <a:lnSpc>
                <a:spcPts val="31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Assess whether salary &amp; bonus are aligned with performance, and identify pay inequities.</a:t>
            </a:r>
          </a:p>
          <a:p>
            <a:pPr algn="l">
              <a:lnSpc>
                <a:spcPts val="3711"/>
              </a:lnSpc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1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Dashboard Link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</a:t>
            </a:r>
            <a:r>
              <a:rPr lang="en-US" sz="2499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3" tooltip="https://molescogentix.streamlit.app"/>
              </a:rPr>
              <a:t>Dashboard</a:t>
            </a:r>
          </a:p>
          <a:p>
            <a:pPr algn="l">
              <a:lnSpc>
                <a:spcPts val="3199"/>
              </a:lnSpc>
            </a:pPr>
            <a:endParaRPr lang="en-US" sz="2499" u="sng">
              <a:solidFill>
                <a:srgbClr val="000000"/>
              </a:solidFill>
              <a:latin typeface="Garet"/>
              <a:ea typeface="Garet"/>
              <a:cs typeface="Garet"/>
              <a:sym typeface="Garet"/>
              <a:hlinkClick r:id="rId3" tooltip="https://molescogentix.streamlit.app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25228" y="5537895"/>
            <a:ext cx="11241701" cy="3272892"/>
            <a:chOff x="0" y="0"/>
            <a:chExt cx="14988934" cy="43638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4988934" cy="380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Key Questions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Are high performers paid equitably within their roles?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Are bonus % aligned with performance ratings?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Are there demographic or location-based pay gaps?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Which employees/managers require compensation review?</a:t>
              </a:r>
            </a:p>
            <a:p>
              <a:pPr algn="l">
                <a:lnSpc>
                  <a:spcPts val="3249"/>
                </a:lnSpc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994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Q4: Dashboard Components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5228" y="2661670"/>
            <a:ext cx="1262206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Filters</a:t>
            </a:r>
          </a:p>
          <a:p>
            <a:pPr algn="l">
              <a:lnSpc>
                <a:spcPts val="31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Department, Role, ManagerID, Tenure, Location, Gender</a:t>
            </a:r>
          </a:p>
          <a:p>
            <a:pPr algn="l">
              <a:lnSpc>
                <a:spcPts val="3199"/>
              </a:lnSpc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25228" y="4489413"/>
            <a:ext cx="11241701" cy="3682467"/>
            <a:chOff x="0" y="0"/>
            <a:chExt cx="14988934" cy="49099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4988934" cy="4355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Visuals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Salary vs Performance scatter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Boxplots (SalaryRolePct vs Performance)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Bonus vs Rating distribution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Regression-based adjusted pay-gap metrics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Flagged underpaid employees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Manager-level compensation alignment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4455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99043" y="4115590"/>
            <a:ext cx="8148132" cy="4797213"/>
          </a:xfrm>
          <a:custGeom>
            <a:avLst/>
            <a:gdLst/>
            <a:ahLst/>
            <a:cxnLst/>
            <a:rect l="l" t="t" r="r" b="b"/>
            <a:pathLst>
              <a:path w="8148132" h="4797213">
                <a:moveTo>
                  <a:pt x="0" y="0"/>
                </a:moveTo>
                <a:lnTo>
                  <a:pt x="8148133" y="0"/>
                </a:lnTo>
                <a:lnTo>
                  <a:pt x="8148133" y="4797213"/>
                </a:lnTo>
                <a:lnTo>
                  <a:pt x="0" y="4797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Q4: Salary vs Performance (Global View)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909090"/>
            <a:ext cx="12622062" cy="239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Insights from Scatter (Salary vs PerformanceRating)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Weak global trend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Large variation within same rating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Outliers: high performers near low-salary tail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Location influences baseline compensation</a:t>
            </a:r>
          </a:p>
          <a:p>
            <a:pPr algn="l">
              <a:lnSpc>
                <a:spcPts val="3199"/>
              </a:lnSpc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6556696"/>
            <a:ext cx="8717565" cy="2119097"/>
            <a:chOff x="0" y="0"/>
            <a:chExt cx="11623421" cy="2825463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1623421" cy="2270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9"/>
                </a:lnSpc>
              </a:pPr>
              <a:r>
                <a:rPr lang="en-US" sz="25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Interpretation</a:t>
              </a:r>
            </a:p>
            <a:p>
              <a:pPr marL="561337" lvl="1" indent="-280669" algn="l">
                <a:lnSpc>
                  <a:spcPts val="337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Salary alignment must be examined within-role, not globally.</a:t>
              </a:r>
            </a:p>
            <a:p>
              <a:pPr marL="0" lvl="0" indent="0" algn="l">
                <a:lnSpc>
                  <a:spcPts val="3379"/>
                </a:lnSpc>
                <a:spcBef>
                  <a:spcPct val="0"/>
                </a:spcBef>
              </a:pPr>
              <a:endParaRPr lang="en-US" sz="25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61066"/>
              <a:ext cx="11623421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11929" y="1346835"/>
            <a:ext cx="7470723" cy="4305004"/>
          </a:xfrm>
          <a:custGeom>
            <a:avLst/>
            <a:gdLst/>
            <a:ahLst/>
            <a:cxnLst/>
            <a:rect l="l" t="t" r="r" b="b"/>
            <a:pathLst>
              <a:path w="7470723" h="4305004">
                <a:moveTo>
                  <a:pt x="0" y="0"/>
                </a:moveTo>
                <a:lnTo>
                  <a:pt x="7470723" y="0"/>
                </a:lnTo>
                <a:lnTo>
                  <a:pt x="7470723" y="4305004"/>
                </a:lnTo>
                <a:lnTo>
                  <a:pt x="0" y="4305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11929" y="5837084"/>
            <a:ext cx="7470723" cy="4314343"/>
          </a:xfrm>
          <a:custGeom>
            <a:avLst/>
            <a:gdLst/>
            <a:ahLst/>
            <a:cxnLst/>
            <a:rect l="l" t="t" r="r" b="b"/>
            <a:pathLst>
              <a:path w="7470723" h="4314343">
                <a:moveTo>
                  <a:pt x="0" y="0"/>
                </a:moveTo>
                <a:lnTo>
                  <a:pt x="7470723" y="0"/>
                </a:lnTo>
                <a:lnTo>
                  <a:pt x="7470723" y="4314342"/>
                </a:lnTo>
                <a:lnTo>
                  <a:pt x="0" y="4314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99085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Q4: Within-Role Compensation Analysis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5228" y="2661670"/>
            <a:ext cx="12622062" cy="199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What Matters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SalaryRolePct</a:t>
            </a: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— percentile position within the role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Adjust salary for tenure &amp; performance bucket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Compare Rating ≥4 employees vs peers</a:t>
            </a:r>
          </a:p>
          <a:p>
            <a:pPr algn="l">
              <a:lnSpc>
                <a:spcPts val="3199"/>
              </a:lnSpc>
            </a:pP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25228" y="4941320"/>
            <a:ext cx="9510217" cy="2863317"/>
            <a:chOff x="0" y="0"/>
            <a:chExt cx="12680290" cy="3817756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2680290" cy="326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Findings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Some roles show up to 15–18% high performers in bottom salary quintile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Indicates inconsistent pay progression or delayed raises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53359"/>
              <a:ext cx="12680290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25228" y="7035384"/>
            <a:ext cx="7104009" cy="222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2717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Recommended Action</a:t>
            </a:r>
          </a:p>
          <a:p>
            <a:pPr marL="586658" lvl="1" indent="-293329" algn="l">
              <a:lnSpc>
                <a:spcPts val="3532"/>
              </a:lnSpc>
              <a:buFont typeface="Arial"/>
              <a:buChar char="•"/>
            </a:pPr>
            <a:r>
              <a:rPr lang="en-US" sz="27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Prioritized role-by-role pay correction. Manager-level audits for negative residuals</a:t>
            </a:r>
          </a:p>
          <a:p>
            <a:pPr marL="0" lvl="0" indent="0" algn="l">
              <a:lnSpc>
                <a:spcPts val="3532"/>
              </a:lnSpc>
              <a:spcBef>
                <a:spcPct val="0"/>
              </a:spcBef>
            </a:pPr>
            <a:endParaRPr lang="en-US" sz="2717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835841" y="1198840"/>
          <a:ext cx="9286649" cy="8585798"/>
        </p:xfrm>
        <a:graphic>
          <a:graphicData uri="http://schemas.openxmlformats.org/drawingml/2006/table">
            <a:tbl>
              <a:tblPr/>
              <a:tblGrid>
                <a:gridCol w="2163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3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91188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Q1  Engagement: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What factors drive low employee engagement? Are demographics, tenure, performance, or compensation linked to low engagement?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026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Q2  Promotion Readiness: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Can we build a fair, leakage-free predictive model to identify promotion-ready employees?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7389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Q3  Performance Drivers: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What influences high performance? Are training hours, salary, tenure, or demographics linked to performance?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3806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Q4  Compensation vs Performance: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Does pay (salary &amp; bonus) align with employee performance across departments and roles? (Dashboard: </a:t>
                      </a:r>
                      <a:r>
                        <a:rPr lang="en-US" sz="1999" b="1" u="sng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  <a:hlinkClick r:id="rId3" tooltip="https://molescogentix.streamlit.app"/>
                        </a:rPr>
                        <a:t>Competition</a:t>
                      </a: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7389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Q5 – Managerial Impact: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Which managers significantly contribute to low engagement? Who needs HR intervention?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2017981" y="502936"/>
            <a:ext cx="10705978" cy="8409059"/>
          </a:xfrm>
          <a:custGeom>
            <a:avLst/>
            <a:gdLst/>
            <a:ahLst/>
            <a:cxnLst/>
            <a:rect l="l" t="t" r="r" b="b"/>
            <a:pathLst>
              <a:path w="10705978" h="8409059">
                <a:moveTo>
                  <a:pt x="0" y="0"/>
                </a:moveTo>
                <a:lnTo>
                  <a:pt x="10705978" y="0"/>
                </a:lnTo>
                <a:lnTo>
                  <a:pt x="10705978" y="8409059"/>
                </a:lnTo>
                <a:lnTo>
                  <a:pt x="0" y="8409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0612" y="4654878"/>
            <a:ext cx="8051601" cy="460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13"/>
              </a:lnSpc>
            </a:pPr>
            <a:r>
              <a:rPr lang="en-US" sz="7313" spc="-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Overview: Business Questions Addressed</a:t>
            </a:r>
          </a:p>
          <a:p>
            <a:pPr marL="0" lvl="0" indent="0" algn="just">
              <a:lnSpc>
                <a:spcPts val="6809"/>
              </a:lnSpc>
              <a:spcBef>
                <a:spcPct val="0"/>
              </a:spcBef>
            </a:pPr>
            <a:endParaRPr lang="en-US" sz="7313" spc="-577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32428" y="5829300"/>
            <a:ext cx="8074572" cy="3855608"/>
          </a:xfrm>
          <a:custGeom>
            <a:avLst/>
            <a:gdLst/>
            <a:ahLst/>
            <a:cxnLst/>
            <a:rect l="l" t="t" r="r" b="b"/>
            <a:pathLst>
              <a:path w="8074572" h="3855608">
                <a:moveTo>
                  <a:pt x="0" y="0"/>
                </a:moveTo>
                <a:lnTo>
                  <a:pt x="8074572" y="0"/>
                </a:lnTo>
                <a:lnTo>
                  <a:pt x="8074572" y="3855608"/>
                </a:lnTo>
                <a:lnTo>
                  <a:pt x="0" y="3855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Q4: Bonus% vs Performance Alignment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5228" y="2661670"/>
            <a:ext cx="12622062" cy="306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Findings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 multiple departments, bonus variation does not correlate with performance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High performers receiving low bonus% → retention risk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Some teams over-reward low performers → inconsistent incentive structure</a:t>
            </a:r>
          </a:p>
          <a:p>
            <a:pPr algn="l">
              <a:lnSpc>
                <a:spcPts val="2688"/>
              </a:lnSpc>
            </a:pP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688"/>
              </a:lnSpc>
            </a:pP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06178" y="5659759"/>
            <a:ext cx="7921518" cy="2863317"/>
            <a:chOff x="0" y="0"/>
            <a:chExt cx="10562025" cy="38177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0562025" cy="326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Recommended Action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Standardize performance-linked bonus brackets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Review manager-controlled discretionary bonuses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53359"/>
              <a:ext cx="10562025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23439" y="6157544"/>
            <a:ext cx="8636433" cy="3616506"/>
          </a:xfrm>
          <a:custGeom>
            <a:avLst/>
            <a:gdLst/>
            <a:ahLst/>
            <a:cxnLst/>
            <a:rect l="l" t="t" r="r" b="b"/>
            <a:pathLst>
              <a:path w="8636433" h="3616506">
                <a:moveTo>
                  <a:pt x="0" y="0"/>
                </a:moveTo>
                <a:lnTo>
                  <a:pt x="8636433" y="0"/>
                </a:lnTo>
                <a:lnTo>
                  <a:pt x="8636433" y="3616506"/>
                </a:lnTo>
                <a:lnTo>
                  <a:pt x="0" y="3616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Q4: Adjusted Pay Gap Regression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5228" y="2661670"/>
            <a:ext cx="15160113" cy="812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254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Regression Model</a:t>
            </a:r>
          </a:p>
          <a:p>
            <a:pPr marL="551802" lvl="1" indent="-275901" algn="l">
              <a:lnSpc>
                <a:spcPts val="3271"/>
              </a:lnSpc>
              <a:buFont typeface="Arial"/>
              <a:buChar char="•"/>
            </a:pPr>
            <a:r>
              <a:rPr lang="en-US" sz="255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log(Salary) ~ Performance + Tenure + Age + Training + Role + Dept + Gender +Location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25228" y="3902573"/>
            <a:ext cx="11241701" cy="2453742"/>
            <a:chOff x="0" y="0"/>
            <a:chExt cx="14988934" cy="32716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4988934" cy="271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Results (example)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Gender_Female</a:t>
              </a:r>
              <a:r>
                <a:rPr lang="en-US" sz="2499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: -3% difference (p=0.02)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Location differences also significant in some roles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R² modest → indicates salary influenced by unobserved factors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072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228" y="6558900"/>
            <a:ext cx="7580057" cy="163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517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Interpretation</a:t>
            </a:r>
          </a:p>
          <a:p>
            <a:pPr algn="l">
              <a:lnSpc>
                <a:spcPts val="3272"/>
              </a:lnSpc>
            </a:pPr>
            <a:r>
              <a:rPr lang="en-US" sz="2517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➡️</a:t>
            </a:r>
            <a:r>
              <a:rPr lang="en-US" sz="25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Some demographic disparities exist after adjusting for job-relevant factors.</a:t>
            </a:r>
          </a:p>
          <a:p>
            <a:pPr marL="0" lvl="0" indent="0" algn="l">
              <a:lnSpc>
                <a:spcPts val="3272"/>
              </a:lnSpc>
              <a:spcBef>
                <a:spcPct val="0"/>
              </a:spcBef>
            </a:pPr>
            <a:endParaRPr lang="en-US" sz="2517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12802" y="3459638"/>
            <a:ext cx="9875198" cy="3817462"/>
          </a:xfrm>
          <a:custGeom>
            <a:avLst/>
            <a:gdLst/>
            <a:ahLst/>
            <a:cxnLst/>
            <a:rect l="l" t="t" r="r" b="b"/>
            <a:pathLst>
              <a:path w="10386653" h="4024828">
                <a:moveTo>
                  <a:pt x="0" y="0"/>
                </a:moveTo>
                <a:lnTo>
                  <a:pt x="10386653" y="0"/>
                </a:lnTo>
                <a:lnTo>
                  <a:pt x="10386653" y="4024828"/>
                </a:lnTo>
                <a:lnTo>
                  <a:pt x="0" y="4024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Q4: Identifying Underpaid Employees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8793" y="2619279"/>
            <a:ext cx="12622062" cy="84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</a:pPr>
            <a:r>
              <a:rPr lang="en-US" sz="25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Using Regression Residuals</a:t>
            </a:r>
          </a:p>
          <a:p>
            <a:pPr marL="561337" lvl="1" indent="-280669" algn="l">
              <a:lnSpc>
                <a:spcPts val="3327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Residual = Actual Salary − Predicted Salary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08793" y="3859688"/>
            <a:ext cx="11241701" cy="2863317"/>
            <a:chOff x="0" y="0"/>
            <a:chExt cx="14988934" cy="38177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4988934" cy="326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Flags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Residual &lt; -10%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Performance ≥ 4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Tenure ≥ 2 years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SalaryRolePct &lt; 0.25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533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8793" y="6431500"/>
            <a:ext cx="7104009" cy="4092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51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Dashboard Output</a:t>
            </a:r>
          </a:p>
          <a:p>
            <a:pPr algn="l">
              <a:lnSpc>
                <a:spcPts val="3272"/>
              </a:lnSpc>
            </a:pPr>
            <a:r>
              <a:rPr lang="en-US" sz="251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List of 50+ employees prioritized for salary correction → includes: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EmployeeID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Role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Performance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Salary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Predicted Salary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Gap %</a:t>
            </a:r>
          </a:p>
          <a:p>
            <a:pPr marL="0" lvl="0" indent="0" algn="l">
              <a:lnSpc>
                <a:spcPts val="3272"/>
              </a:lnSpc>
              <a:spcBef>
                <a:spcPct val="0"/>
              </a:spcBef>
            </a:pPr>
            <a:endParaRPr lang="en-US" sz="25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89350" y="2784985"/>
            <a:ext cx="8290090" cy="5906689"/>
          </a:xfrm>
          <a:custGeom>
            <a:avLst/>
            <a:gdLst/>
            <a:ahLst/>
            <a:cxnLst/>
            <a:rect l="l" t="t" r="r" b="b"/>
            <a:pathLst>
              <a:path w="8290090" h="5906689">
                <a:moveTo>
                  <a:pt x="0" y="0"/>
                </a:moveTo>
                <a:lnTo>
                  <a:pt x="8290089" y="0"/>
                </a:lnTo>
                <a:lnTo>
                  <a:pt x="8290089" y="5906688"/>
                </a:lnTo>
                <a:lnTo>
                  <a:pt x="0" y="5906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Q4: Manager-Level Compensation Alignment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5228" y="2661670"/>
            <a:ext cx="12622062" cy="239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Metrics per Manager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Median salary vs role benchmark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Share of underpaid high performers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Bonus distribution patterns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Team salary dispersion</a:t>
            </a:r>
          </a:p>
          <a:p>
            <a:pPr algn="l">
              <a:lnSpc>
                <a:spcPts val="3199"/>
              </a:lnSpc>
            </a:pP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25228" y="5738329"/>
            <a:ext cx="7443982" cy="2044167"/>
            <a:chOff x="0" y="0"/>
            <a:chExt cx="9925309" cy="27255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9925309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Insights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Managers with high misalignment scores correlate with teams showing low engagement (ties to Q5).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61159"/>
              <a:ext cx="9925309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Q4: Equity &amp; Subgroup Analysis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5228" y="2661670"/>
            <a:ext cx="12622062" cy="199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Checks Performed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Gender × Role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Location × Role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Gender × Tenure</a:t>
            </a:r>
          </a:p>
          <a:p>
            <a:pPr algn="l">
              <a:lnSpc>
                <a:spcPts val="3199"/>
              </a:lnSpc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25228" y="4808743"/>
            <a:ext cx="11241701" cy="2863317"/>
            <a:chOff x="0" y="0"/>
            <a:chExt cx="14988934" cy="38177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4988934" cy="326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Findings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Small but notable gender and location pay differences after adjustment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Some roles show clustering: female talent more likely in low salary percentiles despite equal performance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533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5228" y="7643485"/>
            <a:ext cx="7104009" cy="2044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51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Action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Conduct role-specific HR review.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Ensure consistent raise cycles.</a:t>
            </a:r>
          </a:p>
          <a:p>
            <a:pPr algn="l">
              <a:lnSpc>
                <a:spcPts val="3272"/>
              </a:lnSpc>
            </a:pPr>
            <a:endParaRPr lang="en-US" sz="25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272"/>
              </a:lnSpc>
              <a:spcBef>
                <a:spcPct val="0"/>
              </a:spcBef>
            </a:pPr>
            <a:endParaRPr lang="en-US" sz="25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90890" y="5407978"/>
            <a:ext cx="9765677" cy="4675318"/>
          </a:xfrm>
          <a:custGeom>
            <a:avLst/>
            <a:gdLst/>
            <a:ahLst/>
            <a:cxnLst/>
            <a:rect l="l" t="t" r="r" b="b"/>
            <a:pathLst>
              <a:path w="9765677" h="4675318">
                <a:moveTo>
                  <a:pt x="0" y="0"/>
                </a:moveTo>
                <a:lnTo>
                  <a:pt x="9765676" y="0"/>
                </a:lnTo>
                <a:lnTo>
                  <a:pt x="9765676" y="4675318"/>
                </a:lnTo>
                <a:lnTo>
                  <a:pt x="0" y="467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Q5: Manager Impact (Problem Definition)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5228" y="2661670"/>
            <a:ext cx="1262206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Identify managers whose teams show significantly worse engagement.</a:t>
            </a:r>
          </a:p>
          <a:p>
            <a:pPr algn="l">
              <a:lnSpc>
                <a:spcPts val="3199"/>
              </a:lnSpc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25228" y="4489413"/>
            <a:ext cx="11241701" cy="2044167"/>
            <a:chOff x="0" y="0"/>
            <a:chExt cx="14988934" cy="27255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4988934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Why?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Manager quality is the strongest determinant of engagement and retention.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611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8793" y="6361703"/>
            <a:ext cx="7104009" cy="4092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51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Methods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Aggregations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Empirical Bayes shrinkage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Wilson Confidence Intervals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One-sided z-tests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Flagging statistically significant bad actors</a:t>
            </a:r>
          </a:p>
          <a:p>
            <a:pPr algn="l">
              <a:lnSpc>
                <a:spcPts val="3272"/>
              </a:lnSpc>
            </a:pPr>
            <a:endParaRPr lang="en-US" sz="25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72"/>
              </a:lnSpc>
            </a:pPr>
            <a:endParaRPr lang="en-US" sz="25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272"/>
              </a:lnSpc>
              <a:spcBef>
                <a:spcPct val="0"/>
              </a:spcBef>
            </a:pPr>
            <a:endParaRPr lang="en-US" sz="25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7330" y="6277487"/>
            <a:ext cx="7401266" cy="3691381"/>
          </a:xfrm>
          <a:custGeom>
            <a:avLst/>
            <a:gdLst/>
            <a:ahLst/>
            <a:cxnLst/>
            <a:rect l="l" t="t" r="r" b="b"/>
            <a:pathLst>
              <a:path w="7401266" h="3691381">
                <a:moveTo>
                  <a:pt x="0" y="0"/>
                </a:moveTo>
                <a:lnTo>
                  <a:pt x="7401266" y="0"/>
                </a:lnTo>
                <a:lnTo>
                  <a:pt x="7401266" y="3691382"/>
                </a:lnTo>
                <a:lnTo>
                  <a:pt x="0" y="3691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7776" y="6083933"/>
            <a:ext cx="9857375" cy="4078489"/>
          </a:xfrm>
          <a:custGeom>
            <a:avLst/>
            <a:gdLst/>
            <a:ahLst/>
            <a:cxnLst/>
            <a:rect l="l" t="t" r="r" b="b"/>
            <a:pathLst>
              <a:path w="9857375" h="4078489">
                <a:moveTo>
                  <a:pt x="0" y="0"/>
                </a:moveTo>
                <a:lnTo>
                  <a:pt x="9857375" y="0"/>
                </a:lnTo>
                <a:lnTo>
                  <a:pt x="9857375" y="4078489"/>
                </a:lnTo>
                <a:lnTo>
                  <a:pt x="0" y="4078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Q5: Manager-Level Aggregation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276866"/>
            <a:ext cx="12622062" cy="319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For each </a:t>
            </a:r>
            <a:r>
              <a:rPr lang="en-US" sz="2499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ManagerID</a:t>
            </a: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: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team_size</a:t>
            </a: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low_count</a:t>
            </a: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pct_low</a:t>
            </a: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avg_engagement</a:t>
            </a: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avg_performance</a:t>
            </a: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shrinkage-adjusted rate (</a:t>
            </a:r>
            <a:r>
              <a:rPr lang="en-US" sz="24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adj_pct_low</a:t>
            </a: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)</a:t>
            </a:r>
          </a:p>
          <a:p>
            <a:pPr algn="l">
              <a:lnSpc>
                <a:spcPts val="3199"/>
              </a:lnSpc>
            </a:pP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2070899"/>
            <a:ext cx="11241701" cy="1225017"/>
            <a:chOff x="0" y="0"/>
            <a:chExt cx="14988934" cy="1633356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4988934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Why Shrinkage?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Adjusts for small team sizes → avoids false positives.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689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7776" y="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Q5: Statistical Significance Testing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5228" y="2661670"/>
            <a:ext cx="12622062" cy="159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Wilson Confidence Interval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Computes robust CI for proportions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If </a:t>
            </a:r>
            <a:r>
              <a:rPr lang="en-US" sz="24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lower_bound</a:t>
            </a: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&gt; global mean → manager is significantly worse</a:t>
            </a:r>
          </a:p>
          <a:p>
            <a:pPr algn="l">
              <a:lnSpc>
                <a:spcPts val="3199"/>
              </a:lnSpc>
            </a:pP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25228" y="4489413"/>
            <a:ext cx="11241701" cy="2087982"/>
            <a:chOff x="0" y="0"/>
            <a:chExt cx="14988934" cy="2783976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4988934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One-sided z-test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Tests H₀: manager’s engagement ≤ global average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If p &gt; 0.05 → manager significantly worse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51634"/>
              <a:ext cx="14988934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5228" y="7129845"/>
            <a:ext cx="7104009" cy="114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31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Flagging Criteria</a:t>
            </a:r>
          </a:p>
          <a:p>
            <a:pPr marL="500300" lvl="1" indent="-250150" algn="l">
              <a:lnSpc>
                <a:spcPts val="3012"/>
              </a:lnSpc>
              <a:buFont typeface="Arial"/>
              <a:buChar char="•"/>
            </a:pPr>
            <a:r>
              <a:rPr lang="en-US" sz="23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flag = Wilson_low &gt; global OR p &lt; 0.05</a:t>
            </a:r>
          </a:p>
          <a:p>
            <a:pPr marL="0" lvl="0" indent="0" algn="l">
              <a:lnSpc>
                <a:spcPts val="3012"/>
              </a:lnSpc>
              <a:spcBef>
                <a:spcPct val="0"/>
              </a:spcBef>
            </a:pPr>
            <a:endParaRPr lang="en-US" sz="23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63005" y="3428434"/>
            <a:ext cx="8717556" cy="5829866"/>
          </a:xfrm>
          <a:custGeom>
            <a:avLst/>
            <a:gdLst/>
            <a:ahLst/>
            <a:cxnLst/>
            <a:rect l="l" t="t" r="r" b="b"/>
            <a:pathLst>
              <a:path w="8717556" h="5829866">
                <a:moveTo>
                  <a:pt x="0" y="0"/>
                </a:moveTo>
                <a:lnTo>
                  <a:pt x="8717556" y="0"/>
                </a:lnTo>
                <a:lnTo>
                  <a:pt x="8717556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Q5: Final Flagged Managers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5228" y="2230260"/>
            <a:ext cx="12622062" cy="368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Results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26 managers flagged as statistically worse than company baseline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Examples (top 5 worst):</a:t>
            </a:r>
          </a:p>
          <a:p>
            <a:pPr marL="1079496" lvl="2" indent="-359832" algn="l">
              <a:lnSpc>
                <a:spcPts val="3199"/>
              </a:lnSpc>
              <a:buFont typeface="Arial"/>
              <a:buChar char="⚬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AF100476</a:t>
            </a:r>
          </a:p>
          <a:p>
            <a:pPr marL="1079496" lvl="2" indent="-359832" algn="l">
              <a:lnSpc>
                <a:spcPts val="3199"/>
              </a:lnSpc>
              <a:buFont typeface="Arial"/>
              <a:buChar char="⚬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AF100297</a:t>
            </a:r>
          </a:p>
          <a:p>
            <a:pPr marL="1079496" lvl="2" indent="-359832" algn="l">
              <a:lnSpc>
                <a:spcPts val="3199"/>
              </a:lnSpc>
              <a:buFont typeface="Arial"/>
              <a:buChar char="⚬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AF100111</a:t>
            </a:r>
          </a:p>
          <a:p>
            <a:pPr marL="1079496" lvl="2" indent="-359832" algn="l">
              <a:lnSpc>
                <a:spcPts val="3199"/>
              </a:lnSpc>
              <a:buFont typeface="Arial"/>
              <a:buChar char="⚬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AF100143</a:t>
            </a:r>
          </a:p>
          <a:p>
            <a:pPr marL="1079496" lvl="2" indent="-359832" algn="l">
              <a:lnSpc>
                <a:spcPts val="3199"/>
              </a:lnSpc>
              <a:buFont typeface="Arial"/>
              <a:buChar char="⚬"/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AF100160</a:t>
            </a:r>
          </a:p>
          <a:p>
            <a:pPr algn="l">
              <a:lnSpc>
                <a:spcPts val="3199"/>
              </a:lnSpc>
            </a:pPr>
            <a:endParaRPr lang="en-US" sz="24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25228" y="6486127"/>
            <a:ext cx="11241701" cy="3272892"/>
            <a:chOff x="0" y="0"/>
            <a:chExt cx="14988934" cy="43638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4988934" cy="380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Observations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Many flagged managers show: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Low avg engagement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Lower performance ratings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Compensation misalignment (links to Q4)</a:t>
              </a:r>
            </a:p>
            <a:p>
              <a:pPr algn="l">
                <a:lnSpc>
                  <a:spcPts val="3249"/>
                </a:lnSpc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994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30446" y="4293810"/>
            <a:ext cx="8602719" cy="5849849"/>
          </a:xfrm>
          <a:custGeom>
            <a:avLst/>
            <a:gdLst/>
            <a:ahLst/>
            <a:cxnLst/>
            <a:rect l="l" t="t" r="r" b="b"/>
            <a:pathLst>
              <a:path w="8602719" h="5849849">
                <a:moveTo>
                  <a:pt x="0" y="0"/>
                </a:moveTo>
                <a:lnTo>
                  <a:pt x="8602719" y="0"/>
                </a:lnTo>
                <a:lnTo>
                  <a:pt x="8602719" y="5849848"/>
                </a:lnTo>
                <a:lnTo>
                  <a:pt x="0" y="5849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Q5: Manager Deep-Dive Insights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5228" y="2661670"/>
            <a:ext cx="12622062" cy="199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Worst Managers vs Others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Higher pct_low despite similar salary, tenure, training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Lower avg engagement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Not driven by compensation or tenure → suggests leadership issues</a:t>
            </a:r>
          </a:p>
          <a:p>
            <a:pPr algn="l">
              <a:lnSpc>
                <a:spcPts val="3199"/>
              </a:lnSpc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25228" y="5143500"/>
            <a:ext cx="11241701" cy="2863317"/>
            <a:chOff x="0" y="0"/>
            <a:chExt cx="14988934" cy="38177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4988934" cy="3262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Recommended Actions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Targeted managerial coaching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Skip-level interviews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Team health assessment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Leadership training for flagged managers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533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07884" y="5385079"/>
            <a:ext cx="10809037" cy="4688420"/>
          </a:xfrm>
          <a:custGeom>
            <a:avLst/>
            <a:gdLst/>
            <a:ahLst/>
            <a:cxnLst/>
            <a:rect l="l" t="t" r="r" b="b"/>
            <a:pathLst>
              <a:path w="10809037" h="4688420">
                <a:moveTo>
                  <a:pt x="0" y="0"/>
                </a:moveTo>
                <a:lnTo>
                  <a:pt x="10809037" y="0"/>
                </a:lnTo>
                <a:lnTo>
                  <a:pt x="10809037" y="4688420"/>
                </a:lnTo>
                <a:lnTo>
                  <a:pt x="0" y="468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Q1: What Drives Low Engagement? (Problem Definition)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5228" y="2661670"/>
            <a:ext cx="12622062" cy="133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</a:p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Identify whether demographics, compensation, performance, or tenure explain low engagement.</a:t>
            </a:r>
          </a:p>
          <a:p>
            <a:pPr algn="l">
              <a:lnSpc>
                <a:spcPts val="2688"/>
              </a:lnSpc>
            </a:pPr>
            <a:endParaRPr lang="en-US" sz="21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448839" y="4489413"/>
            <a:ext cx="11318090" cy="1634592"/>
            <a:chOff x="0" y="0"/>
            <a:chExt cx="15090786" cy="21794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5090786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Definition</a:t>
              </a:r>
            </a:p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low_engagement = EngagementScore ≤ 63.9 (25th percentile)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15059"/>
              <a:ext cx="1509078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8793" y="6361703"/>
            <a:ext cx="7104009" cy="2656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317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Methods Applied</a:t>
            </a:r>
          </a:p>
          <a:p>
            <a:pPr marL="500300" lvl="1" indent="-250150" algn="l">
              <a:lnSpc>
                <a:spcPts val="3012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Chi-square tests</a:t>
            </a:r>
          </a:p>
          <a:p>
            <a:pPr marL="500300" lvl="1" indent="-250150" algn="l">
              <a:lnSpc>
                <a:spcPts val="3012"/>
              </a:lnSpc>
              <a:buFont typeface="Arial"/>
              <a:buChar char="•"/>
            </a:pPr>
            <a:r>
              <a:rPr lang="en-US" sz="2317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Cramér’s</a:t>
            </a:r>
            <a:r>
              <a:rPr lang="en-US" sz="23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V effect size</a:t>
            </a:r>
          </a:p>
          <a:p>
            <a:pPr marL="500300" lvl="1" indent="-250150" algn="l">
              <a:lnSpc>
                <a:spcPts val="3012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Mann-Whitney tests</a:t>
            </a:r>
          </a:p>
          <a:p>
            <a:pPr marL="500300" lvl="1" indent="-250150" algn="l">
              <a:lnSpc>
                <a:spcPts val="3012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Logistic regression (multivariate)</a:t>
            </a:r>
          </a:p>
          <a:p>
            <a:pPr marL="500300" lvl="1" indent="-250150" algn="l">
              <a:lnSpc>
                <a:spcPts val="3012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RF &amp; </a:t>
            </a:r>
            <a:r>
              <a:rPr lang="en-US" sz="2317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LightGBM</a:t>
            </a:r>
            <a:r>
              <a:rPr lang="en-US" sz="23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models</a:t>
            </a:r>
          </a:p>
          <a:p>
            <a:pPr marL="0" lvl="0" indent="0" algn="l">
              <a:lnSpc>
                <a:spcPts val="3012"/>
              </a:lnSpc>
              <a:spcBef>
                <a:spcPct val="0"/>
              </a:spcBef>
            </a:pPr>
            <a:endParaRPr lang="en-US" sz="2317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77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Organization-Wide Recommendations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08793" y="2661670"/>
            <a:ext cx="12622062" cy="199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Engagement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Manager coaching for flagged leaders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Pulse surveys every quarter</a:t>
            </a:r>
          </a:p>
          <a:p>
            <a:pPr marL="539748" lvl="1" indent="-269874" algn="l">
              <a:lnSpc>
                <a:spcPts val="3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Improved recognition programs</a:t>
            </a:r>
          </a:p>
          <a:p>
            <a:pPr algn="l">
              <a:lnSpc>
                <a:spcPts val="3199"/>
              </a:lnSpc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08793" y="4788652"/>
            <a:ext cx="11241701" cy="2044167"/>
            <a:chOff x="0" y="0"/>
            <a:chExt cx="14988934" cy="27255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4988934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Promotion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Use model only for ranking, not final decisions</a:t>
              </a:r>
            </a:p>
            <a:p>
              <a:pPr marL="539748" lvl="1" indent="-269874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Create structured promotion criteria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61159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8793" y="6804244"/>
            <a:ext cx="7104009" cy="2454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517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Performance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Introduce standardized performance rubrics</a:t>
            </a:r>
          </a:p>
          <a:p>
            <a:pPr marL="543479" lvl="1" indent="-271739" algn="l">
              <a:lnSpc>
                <a:spcPts val="3272"/>
              </a:lnSpc>
              <a:buFont typeface="Arial"/>
              <a:buChar char="•"/>
            </a:pPr>
            <a:r>
              <a:rPr lang="en-US" sz="251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Validate inter-location rating consistency</a:t>
            </a:r>
          </a:p>
          <a:p>
            <a:pPr marL="0" lvl="0" indent="0" algn="l">
              <a:lnSpc>
                <a:spcPts val="3272"/>
              </a:lnSpc>
              <a:spcBef>
                <a:spcPct val="0"/>
              </a:spcBef>
            </a:pPr>
            <a:endParaRPr lang="en-US" sz="2517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72459" y="3937000"/>
            <a:ext cx="5750719" cy="239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Compensation</a:t>
            </a:r>
          </a:p>
          <a:p>
            <a:pPr marL="539748" lvl="1" indent="-269874" algn="l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Role-by-role salary calibration</a:t>
            </a:r>
          </a:p>
          <a:p>
            <a:pPr marL="539748" lvl="1" indent="-269874" algn="l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Fix outliers immediately</a:t>
            </a:r>
          </a:p>
          <a:p>
            <a:pPr marL="539748" lvl="1" indent="-269874" algn="l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Standardize bonus policy</a:t>
            </a:r>
          </a:p>
          <a:p>
            <a:pPr marL="539748" lvl="1" indent="-269874" algn="l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Monitor via dashboard quarterly</a:t>
            </a:r>
          </a:p>
          <a:p>
            <a:pPr algn="l">
              <a:lnSpc>
                <a:spcPts val="31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42303" y="2426517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8805859"/>
            <a:ext cx="18288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0" y="9334499"/>
            <a:ext cx="18288000" cy="2536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528691" y="4796482"/>
            <a:ext cx="9230618" cy="141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For questions or detailed walkthroughs, refer to:</a:t>
            </a:r>
          </a:p>
          <a:p>
            <a:pPr algn="ctr">
              <a:lnSpc>
                <a:spcPts val="3769"/>
              </a:lnSpc>
              <a:spcBef>
                <a:spcPct val="0"/>
              </a:spcBef>
            </a:pPr>
            <a:endParaRPr lang="en-US" sz="289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899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3" tooltip="https://molescogentix.streamlit.app"/>
              </a:rPr>
              <a:t>Dashboard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168329" y="3420474"/>
          <a:ext cx="8742804" cy="4809873"/>
        </p:xfrm>
        <a:graphic>
          <a:graphicData uri="http://schemas.openxmlformats.org/drawingml/2006/table">
            <a:tbl>
              <a:tblPr/>
              <a:tblGrid>
                <a:gridCol w="208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3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7427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Interpretation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Attribute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p-value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Effect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67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❌ Not significant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Gender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0.427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V=0.013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67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❌ Not significant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AgeBucket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0.638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V=0.018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67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❌ Not significant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0.940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V=0.018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0058400" y="1379915"/>
            <a:ext cx="7513809" cy="3763585"/>
          </a:xfrm>
          <a:custGeom>
            <a:avLst/>
            <a:gdLst/>
            <a:ahLst/>
            <a:cxnLst/>
            <a:rect l="l" t="t" r="r" b="b"/>
            <a:pathLst>
              <a:path w="7513809" h="3763585">
                <a:moveTo>
                  <a:pt x="0" y="0"/>
                </a:moveTo>
                <a:lnTo>
                  <a:pt x="7513809" y="0"/>
                </a:lnTo>
                <a:lnTo>
                  <a:pt x="7513809" y="3763585"/>
                </a:lnTo>
                <a:lnTo>
                  <a:pt x="0" y="3763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18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84000" y="5405439"/>
            <a:ext cx="7513809" cy="3546587"/>
          </a:xfrm>
          <a:custGeom>
            <a:avLst/>
            <a:gdLst/>
            <a:ahLst/>
            <a:cxnLst/>
            <a:rect l="l" t="t" r="r" b="b"/>
            <a:pathLst>
              <a:path w="7513809" h="3546587">
                <a:moveTo>
                  <a:pt x="0" y="0"/>
                </a:moveTo>
                <a:lnTo>
                  <a:pt x="7513809" y="0"/>
                </a:lnTo>
                <a:lnTo>
                  <a:pt x="7513809" y="3546588"/>
                </a:lnTo>
                <a:lnTo>
                  <a:pt x="0" y="3546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1" b="-5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783" y="525985"/>
            <a:ext cx="10844601" cy="225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Q1: Demographic Patterns (Chi-square Tests)</a:t>
            </a:r>
          </a:p>
          <a:p>
            <a:pPr algn="l">
              <a:lnSpc>
                <a:spcPts val="5808"/>
              </a:lnSpc>
            </a:pPr>
            <a:endParaRPr lang="en-US" sz="5808" spc="-458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68329" y="2628628"/>
            <a:ext cx="10844601" cy="92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8"/>
              </a:lnSpc>
            </a:pPr>
            <a:r>
              <a:rPr lang="en-US" sz="4308" spc="-34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Chi-square Results</a:t>
            </a:r>
          </a:p>
          <a:p>
            <a:pPr algn="l">
              <a:lnSpc>
                <a:spcPts val="2908"/>
              </a:lnSpc>
            </a:pPr>
            <a:endParaRPr lang="en-US" sz="4308" spc="-34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0" y="9844087"/>
            <a:ext cx="18288000" cy="1654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4835918" y="1417151"/>
            <a:ext cx="5072560" cy="2618709"/>
          </a:xfrm>
          <a:custGeom>
            <a:avLst/>
            <a:gdLst/>
            <a:ahLst/>
            <a:cxnLst/>
            <a:rect l="l" t="t" r="r" b="b"/>
            <a:pathLst>
              <a:path w="5072560" h="2618709">
                <a:moveTo>
                  <a:pt x="0" y="0"/>
                </a:moveTo>
                <a:lnTo>
                  <a:pt x="5072560" y="0"/>
                </a:lnTo>
                <a:lnTo>
                  <a:pt x="5072560" y="2618709"/>
                </a:lnTo>
                <a:lnTo>
                  <a:pt x="0" y="2618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35918" y="4602685"/>
            <a:ext cx="5072560" cy="2634445"/>
          </a:xfrm>
          <a:custGeom>
            <a:avLst/>
            <a:gdLst/>
            <a:ahLst/>
            <a:cxnLst/>
            <a:rect l="l" t="t" r="r" b="b"/>
            <a:pathLst>
              <a:path w="4693888" h="2634445">
                <a:moveTo>
                  <a:pt x="0" y="0"/>
                </a:moveTo>
                <a:lnTo>
                  <a:pt x="4693888" y="0"/>
                </a:lnTo>
                <a:lnTo>
                  <a:pt x="4693888" y="2634445"/>
                </a:lnTo>
                <a:lnTo>
                  <a:pt x="0" y="2634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81164" y="4606979"/>
            <a:ext cx="4927709" cy="2630151"/>
          </a:xfrm>
          <a:custGeom>
            <a:avLst/>
            <a:gdLst/>
            <a:ahLst/>
            <a:cxnLst/>
            <a:rect l="l" t="t" r="r" b="b"/>
            <a:pathLst>
              <a:path w="4870650" h="2630151">
                <a:moveTo>
                  <a:pt x="0" y="0"/>
                </a:moveTo>
                <a:lnTo>
                  <a:pt x="4870650" y="0"/>
                </a:lnTo>
                <a:lnTo>
                  <a:pt x="4870650" y="2630151"/>
                </a:lnTo>
                <a:lnTo>
                  <a:pt x="0" y="2630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53800" y="1442221"/>
            <a:ext cx="4927709" cy="2568568"/>
          </a:xfrm>
          <a:custGeom>
            <a:avLst/>
            <a:gdLst/>
            <a:ahLst/>
            <a:cxnLst/>
            <a:rect l="l" t="t" r="r" b="b"/>
            <a:pathLst>
              <a:path w="4927709" h="2568568">
                <a:moveTo>
                  <a:pt x="0" y="0"/>
                </a:moveTo>
                <a:lnTo>
                  <a:pt x="4927709" y="0"/>
                </a:lnTo>
                <a:lnTo>
                  <a:pt x="4927709" y="2568568"/>
                </a:lnTo>
                <a:lnTo>
                  <a:pt x="0" y="2568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2735" y="634524"/>
            <a:ext cx="17027312" cy="134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8"/>
              </a:lnSpc>
            </a:pPr>
            <a:r>
              <a:rPr lang="en-US" sz="5108" spc="-40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Q1: Numeric Factors (Mann-Whitney, Effect Size)</a:t>
            </a:r>
          </a:p>
          <a:p>
            <a:pPr marL="0" lvl="0" indent="0" algn="l">
              <a:lnSpc>
                <a:spcPts val="5108"/>
              </a:lnSpc>
              <a:spcBef>
                <a:spcPct val="0"/>
              </a:spcBef>
            </a:pPr>
            <a:endParaRPr lang="en-US" sz="5108" spc="-403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438778"/>
            <a:ext cx="3807218" cy="3518788"/>
            <a:chOff x="0" y="0"/>
            <a:chExt cx="5076290" cy="46917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5076290" cy="1236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8"/>
                </a:lnSpc>
              </a:pPr>
              <a:r>
                <a:rPr lang="en-US" sz="2898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Factors compared:</a:t>
              </a:r>
            </a:p>
            <a:p>
              <a:pPr marL="0" lvl="0" indent="0" algn="l">
                <a:lnSpc>
                  <a:spcPts val="3768"/>
                </a:lnSpc>
                <a:spcBef>
                  <a:spcPct val="0"/>
                </a:spcBef>
              </a:pPr>
              <a:endParaRPr lang="en-US" sz="289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348912"/>
              <a:ext cx="5076290" cy="3342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0735" lvl="1" indent="-275367" algn="l">
                <a:lnSpc>
                  <a:spcPts val="3316"/>
                </a:lnSpc>
                <a:buFont typeface="Arial"/>
                <a:buChar char="•"/>
              </a:pPr>
              <a:r>
                <a:rPr lang="en-US" sz="255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Salary, Bonus</a:t>
              </a:r>
            </a:p>
            <a:p>
              <a:pPr marL="550735" lvl="1" indent="-275367" algn="l">
                <a:lnSpc>
                  <a:spcPts val="3316"/>
                </a:lnSpc>
                <a:buFont typeface="Arial"/>
                <a:buChar char="•"/>
              </a:pPr>
              <a:r>
                <a:rPr lang="en-US" sz="255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YearsAtCompany</a:t>
              </a:r>
            </a:p>
            <a:p>
              <a:pPr marL="550735" lvl="1" indent="-275367" algn="l">
                <a:lnSpc>
                  <a:spcPts val="3316"/>
                </a:lnSpc>
                <a:buFont typeface="Arial"/>
                <a:buChar char="•"/>
              </a:pPr>
              <a:r>
                <a:rPr lang="en-US" sz="255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Age</a:t>
              </a:r>
            </a:p>
            <a:p>
              <a:pPr marL="550735" lvl="1" indent="-275367" algn="l">
                <a:lnSpc>
                  <a:spcPts val="3316"/>
                </a:lnSpc>
                <a:buFont typeface="Arial"/>
                <a:buChar char="•"/>
              </a:pPr>
              <a:r>
                <a:rPr lang="en-US" sz="255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Performance</a:t>
              </a:r>
            </a:p>
            <a:p>
              <a:pPr marL="550735" lvl="1" indent="-275367" algn="l">
                <a:lnSpc>
                  <a:spcPts val="3316"/>
                </a:lnSpc>
                <a:buFont typeface="Arial"/>
                <a:buChar char="•"/>
              </a:pPr>
              <a:r>
                <a:rPr lang="en-US" sz="255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Training Hours</a:t>
              </a:r>
            </a:p>
            <a:p>
              <a:pPr marL="0" lvl="0" indent="0" algn="l">
                <a:lnSpc>
                  <a:spcPts val="3316"/>
                </a:lnSpc>
                <a:spcBef>
                  <a:spcPct val="0"/>
                </a:spcBef>
              </a:pPr>
              <a:endParaRPr lang="en-US" sz="25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89240" y="7272641"/>
            <a:ext cx="4562574" cy="1896330"/>
            <a:chOff x="0" y="0"/>
            <a:chExt cx="6083432" cy="252844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6083432" cy="1283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3"/>
                </a:lnSpc>
              </a:pPr>
              <a:r>
                <a:rPr lang="en-US" sz="2987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Result:</a:t>
              </a:r>
            </a:p>
            <a:p>
              <a:pPr marL="0" lvl="0" indent="0" algn="l">
                <a:lnSpc>
                  <a:spcPts val="3883"/>
                </a:lnSpc>
                <a:spcBef>
                  <a:spcPct val="0"/>
                </a:spcBef>
              </a:pPr>
              <a:endParaRPr lang="en-US" sz="298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91025"/>
              <a:ext cx="6083432" cy="1137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7572" lvl="1" indent="-283786" algn="l">
                <a:lnSpc>
                  <a:spcPts val="3417"/>
                </a:lnSpc>
                <a:buFont typeface="Arial"/>
                <a:buChar char="•"/>
              </a:pPr>
              <a:r>
                <a:rPr lang="en-US" sz="2628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All tests: p &gt; 0.05</a:t>
              </a:r>
            </a:p>
            <a:p>
              <a:pPr marL="567572" lvl="1" indent="-283786" algn="l">
                <a:lnSpc>
                  <a:spcPts val="3417"/>
                </a:lnSpc>
                <a:buFont typeface="Arial"/>
                <a:buChar char="•"/>
              </a:pPr>
              <a:r>
                <a:rPr lang="en-US" sz="2628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Cohen’s d ≈ 0.0–0.03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453752"/>
            <a:ext cx="10239294" cy="1855921"/>
            <a:chOff x="0" y="0"/>
            <a:chExt cx="13652392" cy="247456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3652392" cy="1256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0"/>
                </a:lnSpc>
              </a:pPr>
              <a:r>
                <a:rPr lang="en-US" sz="2923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Conclusion</a:t>
              </a:r>
            </a:p>
            <a:p>
              <a:pPr marL="0" lvl="0" indent="0" algn="l">
                <a:lnSpc>
                  <a:spcPts val="3800"/>
                </a:lnSpc>
                <a:spcBef>
                  <a:spcPct val="0"/>
                </a:spcBef>
              </a:pPr>
              <a:endParaRPr lang="en-US" sz="292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60774"/>
              <a:ext cx="13652392" cy="1113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4"/>
                </a:lnSpc>
                <a:spcBef>
                  <a:spcPct val="0"/>
                </a:spcBef>
              </a:pPr>
              <a:r>
                <a:rPr lang="en-US" sz="257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Salary, bonus, training hours, tenure do NOT significantly distinguish low vs high engagement employees.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8805858"/>
            <a:ext cx="18288000" cy="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0" y="9334499"/>
            <a:ext cx="18288000" cy="2532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7387841" y="1392882"/>
            <a:ext cx="9428239" cy="5715870"/>
          </a:xfrm>
          <a:custGeom>
            <a:avLst/>
            <a:gdLst/>
            <a:ahLst/>
            <a:cxnLst/>
            <a:rect l="l" t="t" r="r" b="b"/>
            <a:pathLst>
              <a:path w="9428239" h="5715870">
                <a:moveTo>
                  <a:pt x="0" y="0"/>
                </a:moveTo>
                <a:lnTo>
                  <a:pt x="9428239" y="0"/>
                </a:lnTo>
                <a:lnTo>
                  <a:pt x="9428239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04744"/>
            <a:ext cx="13288932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Q1: Multivariate Logistic Regression</a:t>
            </a:r>
          </a:p>
          <a:p>
            <a:pPr algn="l">
              <a:lnSpc>
                <a:spcPts val="5808"/>
              </a:lnSpc>
            </a:pPr>
            <a:endParaRPr lang="en-US" sz="5808" spc="-458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5683" y="1696044"/>
            <a:ext cx="5048782" cy="222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256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Variables Used</a:t>
            </a:r>
          </a:p>
          <a:p>
            <a:pPr algn="l">
              <a:lnSpc>
                <a:spcPts val="3588"/>
              </a:lnSpc>
            </a:pPr>
            <a:r>
              <a:rPr lang="en-US" sz="25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Age, Gender, Location, Salary, Tenure, Performance, Training</a:t>
            </a:r>
          </a:p>
          <a:p>
            <a:pPr algn="l">
              <a:lnSpc>
                <a:spcPts val="3588"/>
              </a:lnSpc>
            </a:pPr>
            <a:endParaRPr lang="en-US" sz="2563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95683" y="4203192"/>
            <a:ext cx="5158990" cy="2175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3"/>
              </a:lnSpc>
            </a:pPr>
            <a:r>
              <a:rPr lang="en-US" sz="246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Outcome</a:t>
            </a:r>
          </a:p>
          <a:p>
            <a:pPr marL="532544" lvl="1" indent="-266272" algn="l">
              <a:lnSpc>
                <a:spcPts val="3453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-All odds ratios ≈ 1.0</a:t>
            </a:r>
          </a:p>
          <a:p>
            <a:pPr marL="532544" lvl="1" indent="-266272" algn="l">
              <a:lnSpc>
                <a:spcPts val="3453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All p-values &gt; 0.1 (except intercept)</a:t>
            </a:r>
          </a:p>
          <a:p>
            <a:pPr algn="l">
              <a:lnSpc>
                <a:spcPts val="3453"/>
              </a:lnSpc>
            </a:pPr>
            <a:endParaRPr lang="en-US" sz="2466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95683" y="6675403"/>
            <a:ext cx="14219296" cy="227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0"/>
              </a:lnSpc>
            </a:pPr>
            <a:r>
              <a:rPr lang="en-US" sz="258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  <a:p>
            <a:pPr algn="l">
              <a:lnSpc>
                <a:spcPts val="3620"/>
              </a:lnSpc>
            </a:pPr>
            <a:r>
              <a:rPr lang="en-US" sz="2585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➡️ </a:t>
            </a:r>
            <a:r>
              <a:rPr lang="en-US" sz="258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Engagement is not driven by demographic or role-independent features.</a:t>
            </a:r>
          </a:p>
          <a:p>
            <a:pPr algn="l">
              <a:lnSpc>
                <a:spcPts val="3620"/>
              </a:lnSpc>
            </a:pPr>
            <a:r>
              <a:rPr lang="en-US" sz="258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➡️ Points toward team/manager context.</a:t>
            </a:r>
          </a:p>
          <a:p>
            <a:pPr algn="l">
              <a:lnSpc>
                <a:spcPts val="3620"/>
              </a:lnSpc>
            </a:pPr>
            <a:endParaRPr lang="en-US" sz="258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620"/>
              </a:lnSpc>
            </a:pPr>
            <a:endParaRPr lang="en-US" sz="258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29238" y="3722008"/>
            <a:ext cx="9351584" cy="4203490"/>
          </a:xfrm>
          <a:custGeom>
            <a:avLst/>
            <a:gdLst/>
            <a:ahLst/>
            <a:cxnLst/>
            <a:rect l="l" t="t" r="r" b="b"/>
            <a:pathLst>
              <a:path w="9351584" h="4203490">
                <a:moveTo>
                  <a:pt x="0" y="0"/>
                </a:moveTo>
                <a:lnTo>
                  <a:pt x="9351584" y="0"/>
                </a:lnTo>
                <a:lnTo>
                  <a:pt x="9351584" y="4203490"/>
                </a:lnTo>
                <a:lnTo>
                  <a:pt x="0" y="4203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776" y="153810"/>
            <a:ext cx="18656980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Q2: Promotion Readiness (Problem Definition)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5228" y="2661670"/>
            <a:ext cx="8221037" cy="159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</a:p>
          <a:p>
            <a:pPr algn="l">
              <a:lnSpc>
                <a:spcPts val="31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Build a fair, leakage-free model predicting whether an employee is promotion-ready.</a:t>
            </a:r>
          </a:p>
          <a:p>
            <a:pPr algn="l">
              <a:lnSpc>
                <a:spcPts val="3199"/>
              </a:lnSpc>
            </a:pPr>
            <a:endParaRPr lang="en-US" sz="24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25228" y="4710390"/>
            <a:ext cx="7409520" cy="1634592"/>
            <a:chOff x="0" y="0"/>
            <a:chExt cx="9879360" cy="21794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9879360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Target Created:</a:t>
              </a:r>
            </a:p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PromotedLast12 = 1 if LastPromotionMonthsAgo ≤ 12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15059"/>
              <a:ext cx="9879360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8793" y="6361703"/>
            <a:ext cx="7104009" cy="266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31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Constraints</a:t>
            </a:r>
          </a:p>
          <a:p>
            <a:pPr marL="500300" lvl="1" indent="-250150" algn="l">
              <a:lnSpc>
                <a:spcPts val="3012"/>
              </a:lnSpc>
              <a:buFont typeface="Arial"/>
              <a:buChar char="•"/>
            </a:pPr>
            <a:r>
              <a:rPr lang="en-US" sz="23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leakage</a:t>
            </a:r>
          </a:p>
          <a:p>
            <a:pPr marL="500300" lvl="1" indent="-250150" algn="l">
              <a:lnSpc>
                <a:spcPts val="3012"/>
              </a:lnSpc>
              <a:buFont typeface="Arial"/>
              <a:buChar char="•"/>
            </a:pPr>
            <a:r>
              <a:rPr lang="en-US" sz="23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using LastPromotionMonthsAgo directly</a:t>
            </a:r>
          </a:p>
          <a:p>
            <a:pPr marL="500300" lvl="1" indent="-250150" algn="l">
              <a:lnSpc>
                <a:spcPts val="3012"/>
              </a:lnSpc>
              <a:buFont typeface="Arial"/>
              <a:buChar char="•"/>
            </a:pPr>
            <a:r>
              <a:rPr lang="en-US" sz="23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manager aggregates from target</a:t>
            </a:r>
          </a:p>
          <a:p>
            <a:pPr marL="500300" lvl="1" indent="-250150" algn="l">
              <a:lnSpc>
                <a:spcPts val="3012"/>
              </a:lnSpc>
              <a:buFont typeface="Arial"/>
              <a:buChar char="•"/>
            </a:pPr>
            <a:r>
              <a:rPr lang="en-US" sz="23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Must be explainable &amp; fair</a:t>
            </a:r>
          </a:p>
          <a:p>
            <a:pPr marL="0" lvl="0" indent="0" algn="l">
              <a:lnSpc>
                <a:spcPts val="3012"/>
              </a:lnSpc>
              <a:spcBef>
                <a:spcPct val="0"/>
              </a:spcBef>
            </a:pPr>
            <a:endParaRPr lang="en-US" sz="23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7776" y="153810"/>
            <a:ext cx="18656980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Q2: Models Tried (and Dropped Due to Leakage)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8932" y="3182760"/>
            <a:ext cx="1295724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3"/>
              </a:lnSpc>
            </a:pPr>
            <a:r>
              <a:rPr lang="en-US" sz="245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Dropped Approaches:</a:t>
            </a:r>
          </a:p>
          <a:p>
            <a:pPr marL="530198" lvl="1" indent="-265099" algn="l">
              <a:lnSpc>
                <a:spcPts val="3143"/>
              </a:lnSpc>
              <a:buFont typeface="Arial"/>
              <a:buChar char="•"/>
            </a:pPr>
            <a:r>
              <a:rPr lang="en-US" sz="24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Using </a:t>
            </a:r>
            <a:r>
              <a:rPr lang="en-US" sz="2455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LastPromotionMonthsAgo</a:t>
            </a:r>
            <a:r>
              <a:rPr lang="en-US" sz="24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as a feature</a:t>
            </a:r>
          </a:p>
          <a:p>
            <a:pPr marL="530198" lvl="1" indent="-265099" algn="l">
              <a:lnSpc>
                <a:spcPts val="3143"/>
              </a:lnSpc>
              <a:buFont typeface="Arial"/>
              <a:buChar char="•"/>
            </a:pPr>
            <a:r>
              <a:rPr lang="en-US" sz="24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Creating </a:t>
            </a:r>
            <a:r>
              <a:rPr lang="en-US" sz="2455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mgr_prom_rate</a:t>
            </a:r>
            <a:r>
              <a:rPr lang="en-US" sz="24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455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mgr_avg_perf</a:t>
            </a:r>
            <a:r>
              <a:rPr lang="en-US" sz="24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etc.</a:t>
            </a:r>
          </a:p>
          <a:p>
            <a:pPr marL="530198" lvl="1" indent="-265099" algn="l">
              <a:lnSpc>
                <a:spcPts val="3143"/>
              </a:lnSpc>
              <a:buFont typeface="Arial"/>
              <a:buChar char="•"/>
            </a:pPr>
            <a:r>
              <a:rPr lang="en-US" sz="24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Using models with AUC ≈ 1.0 → impossible &amp; leaky</a:t>
            </a:r>
          </a:p>
          <a:p>
            <a:pPr marL="530198" lvl="1" indent="-265099" algn="l">
              <a:lnSpc>
                <a:spcPts val="3143"/>
              </a:lnSpc>
              <a:buFont typeface="Arial"/>
              <a:buChar char="•"/>
            </a:pPr>
            <a:r>
              <a:rPr lang="en-US" sz="24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Attempted SHAP/permutation on misaligned feature sets → failed</a:t>
            </a:r>
          </a:p>
          <a:p>
            <a:pPr algn="l">
              <a:lnSpc>
                <a:spcPts val="3143"/>
              </a:lnSpc>
            </a:pPr>
            <a:endParaRPr lang="en-US" sz="2455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28932" y="6055387"/>
            <a:ext cx="11241701" cy="2119097"/>
            <a:chOff x="0" y="0"/>
            <a:chExt cx="14988934" cy="2825463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4988934" cy="2270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9"/>
                </a:lnSpc>
              </a:pPr>
              <a:r>
                <a:rPr lang="en-US" sz="2599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Why Dropped</a:t>
              </a:r>
            </a:p>
            <a:p>
              <a:pPr algn="l">
                <a:lnSpc>
                  <a:spcPts val="3379"/>
                </a:lnSpc>
              </a:pPr>
              <a:r>
                <a:rPr lang="en-US" sz="2599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These models “peeked into the future,” making them invalid for HR fairness and auditability.</a:t>
              </a:r>
            </a:p>
            <a:p>
              <a:pPr marL="0" lvl="0" indent="0" algn="l">
                <a:lnSpc>
                  <a:spcPts val="3379"/>
                </a:lnSpc>
                <a:spcBef>
                  <a:spcPct val="0"/>
                </a:spcBef>
              </a:pPr>
              <a:endParaRPr lang="en-US" sz="25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61066"/>
              <a:ext cx="1498893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50750" y="4051444"/>
            <a:ext cx="8455030" cy="5876246"/>
          </a:xfrm>
          <a:custGeom>
            <a:avLst/>
            <a:gdLst/>
            <a:ahLst/>
            <a:cxnLst/>
            <a:rect l="l" t="t" r="r" b="b"/>
            <a:pathLst>
              <a:path w="8455030" h="5876246">
                <a:moveTo>
                  <a:pt x="0" y="0"/>
                </a:moveTo>
                <a:lnTo>
                  <a:pt x="8455030" y="0"/>
                </a:lnTo>
                <a:lnTo>
                  <a:pt x="8455030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8576" y="153810"/>
            <a:ext cx="1865698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Q2: Final Valid Modeling Approach</a:t>
            </a:r>
          </a:p>
          <a:p>
            <a:pPr algn="l">
              <a:lnSpc>
                <a:spcPts val="9000"/>
              </a:lnSpc>
            </a:pPr>
            <a:endParaRPr lang="en-US" sz="63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6941" y="2111304"/>
            <a:ext cx="10712338" cy="3414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23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Leakage-Free Method</a:t>
            </a:r>
          </a:p>
          <a:p>
            <a:pPr marL="518158" lvl="1" indent="-259079" algn="l">
              <a:lnSpc>
                <a:spcPts val="3071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Removed all target-derived features</a:t>
            </a:r>
          </a:p>
          <a:p>
            <a:pPr marL="518158" lvl="1" indent="-259079" algn="l">
              <a:lnSpc>
                <a:spcPts val="3071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One-hot + standardized numeric features</a:t>
            </a:r>
          </a:p>
          <a:p>
            <a:pPr marL="518158" lvl="1" indent="-259079" algn="l">
              <a:lnSpc>
                <a:spcPts val="3071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Added safe engineered features (</a:t>
            </a:r>
            <a:r>
              <a:rPr lang="en-US" sz="23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SalaryRolePct</a:t>
            </a:r>
            <a:r>
              <a:rPr lang="en-US" sz="23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SalaryDeptPct</a:t>
            </a:r>
            <a:r>
              <a:rPr lang="en-US" sz="23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)</a:t>
            </a:r>
          </a:p>
          <a:p>
            <a:pPr marL="518158" lvl="1" indent="-259079" algn="l">
              <a:lnSpc>
                <a:spcPts val="3071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Performed 5-fold cross validation</a:t>
            </a:r>
          </a:p>
          <a:p>
            <a:pPr marL="518158" lvl="1" indent="-259079" algn="l">
              <a:lnSpc>
                <a:spcPts val="3071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Added OOF Target Encoding for high-cardinality:</a:t>
            </a:r>
          </a:p>
          <a:p>
            <a:pPr marL="1036317" lvl="2" indent="-345439" algn="l">
              <a:lnSpc>
                <a:spcPts val="3071"/>
              </a:lnSpc>
              <a:buFont typeface="Arial"/>
              <a:buChar char="⚬"/>
            </a:pPr>
            <a:r>
              <a:rPr lang="en-US" sz="23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ManagerID</a:t>
            </a:r>
            <a:r>
              <a:rPr lang="en-US" sz="23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Department, Role</a:t>
            </a:r>
          </a:p>
          <a:p>
            <a:pPr marL="518158" lvl="1" indent="-259079" algn="l">
              <a:lnSpc>
                <a:spcPts val="3071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Added interaction features</a:t>
            </a:r>
          </a:p>
          <a:p>
            <a:pPr algn="l">
              <a:lnSpc>
                <a:spcPts val="3071"/>
              </a:lnSpc>
            </a:pPr>
            <a:endParaRPr lang="en-US" sz="23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8793" y="6361703"/>
            <a:ext cx="3437293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08793" y="6361703"/>
            <a:ext cx="7104009" cy="299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sz="261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This Works</a:t>
            </a:r>
          </a:p>
          <a:p>
            <a:pPr algn="l">
              <a:lnSpc>
                <a:spcPts val="3402"/>
              </a:lnSpc>
            </a:pPr>
            <a:r>
              <a:rPr lang="en-US" sz="26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✔ Fair </a:t>
            </a:r>
          </a:p>
          <a:p>
            <a:pPr algn="l">
              <a:lnSpc>
                <a:spcPts val="3402"/>
              </a:lnSpc>
            </a:pPr>
            <a:r>
              <a:rPr lang="en-US" sz="26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✔ Non-leaky </a:t>
            </a:r>
          </a:p>
          <a:p>
            <a:pPr algn="l">
              <a:lnSpc>
                <a:spcPts val="3402"/>
              </a:lnSpc>
            </a:pPr>
            <a:r>
              <a:rPr lang="en-US" sz="26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✔ Captures manager/role patterns without cheating</a:t>
            </a:r>
          </a:p>
          <a:p>
            <a:pPr algn="l">
              <a:lnSpc>
                <a:spcPts val="3402"/>
              </a:lnSpc>
            </a:pPr>
            <a:endParaRPr lang="en-US" sz="26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402"/>
              </a:lnSpc>
              <a:spcBef>
                <a:spcPct val="0"/>
              </a:spcBef>
            </a:pPr>
            <a:endParaRPr lang="en-US" sz="261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1579</Words>
  <Application>Microsoft Office PowerPoint</Application>
  <PresentationFormat>Custom</PresentationFormat>
  <Paragraphs>334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Garet</vt:lpstr>
      <vt:lpstr>Arimo Bold</vt:lpstr>
      <vt:lpstr>Garet Bold</vt:lpstr>
      <vt:lpstr>Archivo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cp:lastModifiedBy>Mithun V R</cp:lastModifiedBy>
  <cp:revision>21</cp:revision>
  <dcterms:created xsi:type="dcterms:W3CDTF">2006-08-16T00:00:00Z</dcterms:created>
  <dcterms:modified xsi:type="dcterms:W3CDTF">2025-12-06T04:24:12Z</dcterms:modified>
  <dc:identifier>DAG5spAL6PY</dc:identifier>
</cp:coreProperties>
</file>